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257" r:id="rId2"/>
    <p:sldId id="301" r:id="rId3"/>
    <p:sldId id="5054" r:id="rId4"/>
    <p:sldId id="260" r:id="rId5"/>
    <p:sldId id="362" r:id="rId6"/>
    <p:sldId id="366" r:id="rId7"/>
    <p:sldId id="2076137129" r:id="rId8"/>
    <p:sldId id="5079" r:id="rId9"/>
    <p:sldId id="5080" r:id="rId10"/>
    <p:sldId id="2134805708" r:id="rId11"/>
    <p:sldId id="2076137124" r:id="rId12"/>
    <p:sldId id="2076137134" r:id="rId13"/>
    <p:sldId id="2134805631" r:id="rId14"/>
    <p:sldId id="2134805633" r:id="rId15"/>
    <p:sldId id="2134805632" r:id="rId16"/>
    <p:sldId id="2134805709" r:id="rId17"/>
    <p:sldId id="2076137170" r:id="rId18"/>
    <p:sldId id="2076137127" r:id="rId19"/>
    <p:sldId id="2134805717" r:id="rId20"/>
    <p:sldId id="2134805556" r:id="rId21"/>
    <p:sldId id="2134805557" r:id="rId22"/>
    <p:sldId id="2076137131" r:id="rId23"/>
    <p:sldId id="2134805591" r:id="rId24"/>
    <p:sldId id="2134805595" r:id="rId25"/>
    <p:sldId id="2134805593" r:id="rId26"/>
    <p:sldId id="2134805558" r:id="rId27"/>
    <p:sldId id="2076137132" r:id="rId28"/>
    <p:sldId id="2134805710" r:id="rId29"/>
    <p:sldId id="2134805718" r:id="rId30"/>
    <p:sldId id="2134805560" r:id="rId31"/>
    <p:sldId id="2134805719" r:id="rId32"/>
    <p:sldId id="2134805596" r:id="rId33"/>
    <p:sldId id="2134805586" r:id="rId34"/>
    <p:sldId id="2134805603" r:id="rId35"/>
    <p:sldId id="2134805722" r:id="rId36"/>
    <p:sldId id="2134805720" r:id="rId37"/>
    <p:sldId id="2134805568" r:id="rId38"/>
    <p:sldId id="2134805582" r:id="rId39"/>
    <p:sldId id="2134805577" r:id="rId40"/>
    <p:sldId id="2134805572" r:id="rId41"/>
    <p:sldId id="2134805574" r:id="rId42"/>
    <p:sldId id="2134805590" r:id="rId43"/>
    <p:sldId id="2134805584" r:id="rId44"/>
    <p:sldId id="2134805585" r:id="rId45"/>
    <p:sldId id="2134805601" r:id="rId46"/>
    <p:sldId id="2134805606" r:id="rId47"/>
    <p:sldId id="2134805602" r:id="rId48"/>
    <p:sldId id="2134805634" r:id="rId49"/>
    <p:sldId id="2134805605" r:id="rId50"/>
    <p:sldId id="2134805636" r:id="rId51"/>
    <p:sldId id="2134805721" r:id="rId52"/>
    <p:sldId id="2134805592" r:id="rId53"/>
    <p:sldId id="2134805700" r:id="rId54"/>
    <p:sldId id="2134805701" r:id="rId55"/>
    <p:sldId id="2134805703" r:id="rId56"/>
    <p:sldId id="2134805704" r:id="rId57"/>
    <p:sldId id="2134805589" r:id="rId58"/>
    <p:sldId id="2134805594" r:id="rId59"/>
    <p:sldId id="3201" r:id="rId60"/>
    <p:sldId id="3164" r:id="rId61"/>
    <p:sldId id="2076137135" r:id="rId62"/>
    <p:sldId id="3194" r:id="rId63"/>
    <p:sldId id="3204" r:id="rId64"/>
    <p:sldId id="3187" r:id="rId65"/>
    <p:sldId id="2581" r:id="rId66"/>
    <p:sldId id="2076136257" r:id="rId67"/>
    <p:sldId id="3191" r:id="rId68"/>
    <p:sldId id="2076137137" r:id="rId69"/>
    <p:sldId id="3192" r:id="rId70"/>
    <p:sldId id="2134805711" r:id="rId71"/>
    <p:sldId id="2134805712" r:id="rId72"/>
    <p:sldId id="2134805713" r:id="rId73"/>
    <p:sldId id="2134805714" r:id="rId74"/>
    <p:sldId id="3218" r:id="rId75"/>
    <p:sldId id="3233" r:id="rId76"/>
    <p:sldId id="3234" r:id="rId77"/>
    <p:sldId id="3219" r:id="rId78"/>
    <p:sldId id="4950" r:id="rId79"/>
    <p:sldId id="4926" r:id="rId80"/>
    <p:sldId id="2134805716" r:id="rId81"/>
    <p:sldId id="4928" r:id="rId82"/>
    <p:sldId id="2134805715" r:id="rId83"/>
    <p:sldId id="4929" r:id="rId84"/>
    <p:sldId id="4930" r:id="rId85"/>
    <p:sldId id="4931" r:id="rId86"/>
    <p:sldId id="4932" r:id="rId87"/>
    <p:sldId id="4933" r:id="rId88"/>
    <p:sldId id="4991" r:id="rId89"/>
    <p:sldId id="5027" r:id="rId90"/>
    <p:sldId id="2134805615" r:id="rId91"/>
    <p:sldId id="2134805616" r:id="rId92"/>
    <p:sldId id="2134805617" r:id="rId93"/>
    <p:sldId id="2134805618" r:id="rId94"/>
    <p:sldId id="2134805619" r:id="rId95"/>
    <p:sldId id="2134805620" r:id="rId96"/>
    <p:sldId id="2134805621" r:id="rId97"/>
    <p:sldId id="2134805622" r:id="rId98"/>
    <p:sldId id="2134805623" r:id="rId99"/>
    <p:sldId id="2134805624" r:id="rId100"/>
    <p:sldId id="2134805625" r:id="rId101"/>
    <p:sldId id="2134805626" r:id="rId102"/>
    <p:sldId id="2134805627" r:id="rId103"/>
    <p:sldId id="2134805628" r:id="rId104"/>
    <p:sldId id="2134805629" r:id="rId105"/>
    <p:sldId id="2134805630" r:id="rId10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9"/>
            <p14:sldId id="5079"/>
            <p14:sldId id="5080"/>
            <p14:sldId id="2134805708"/>
            <p14:sldId id="2076137124"/>
            <p14:sldId id="2076137134"/>
            <p14:sldId id="2134805631"/>
            <p14:sldId id="2134805633"/>
            <p14:sldId id="2134805632"/>
            <p14:sldId id="2134805709"/>
            <p14:sldId id="2076137170"/>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636"/>
            <p14:sldId id="2134805721"/>
            <p14:sldId id="2134805592"/>
            <p14:sldId id="2134805700"/>
            <p14:sldId id="2134805701"/>
            <p14:sldId id="2134805703"/>
            <p14:sldId id="2134805704"/>
            <p14:sldId id="2134805589"/>
            <p14:sldId id="2134805594"/>
            <p14:sldId id="3201"/>
            <p14:sldId id="3164"/>
            <p14:sldId id="2076137135"/>
            <p14:sldId id="3194"/>
            <p14:sldId id="3204"/>
            <p14:sldId id="3187"/>
            <p14:sldId id="2581"/>
            <p14:sldId id="2076136257"/>
            <p14:sldId id="3191"/>
            <p14:sldId id="2076137137"/>
            <p14:sldId id="3192"/>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47" d="100"/>
          <a:sy n="147" d="100"/>
        </p:scale>
        <p:origin x="156" y="24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210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Sun, 8/8/2021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62</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14390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2750364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94737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12</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17</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Sun, 8/8/2021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hyperlink" Target="https://openclipart.org/detail/31807/fwd__bubble_hand_drawn-by-rejon-177666"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emf"/><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em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svg"/><Relationship Id="rId10" Type="http://schemas.openxmlformats.org/officeDocument/2006/relationships/image" Target="../media/image48.emf"/><Relationship Id="rId4" Type="http://schemas.openxmlformats.org/officeDocument/2006/relationships/image" Target="../media/image42.png"/><Relationship Id="rId9" Type="http://schemas.openxmlformats.org/officeDocument/2006/relationships/image" Target="../media/image47.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85.emf"/><Relationship Id="rId5" Type="http://schemas.openxmlformats.org/officeDocument/2006/relationships/image" Target="../media/image84.emf"/><Relationship Id="rId10" Type="http://schemas.openxmlformats.org/officeDocument/2006/relationships/image" Target="../media/image89.emf"/><Relationship Id="rId4" Type="http://schemas.openxmlformats.org/officeDocument/2006/relationships/image" Target="../media/image83.emf"/><Relationship Id="rId9" Type="http://schemas.openxmlformats.org/officeDocument/2006/relationships/image" Target="../media/image88.emf"/></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png"/><Relationship Id="rId9" Type="http://schemas.openxmlformats.org/officeDocument/2006/relationships/image" Target="../media/image9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jpeg"/><Relationship Id="rId4" Type="http://schemas.openxmlformats.org/officeDocument/2006/relationships/image" Target="../media/image113.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Engineer Cert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August 31,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pic>
        <p:nvPicPr>
          <p:cNvPr id="1026" name="Picture 2">
            <a:extLst>
              <a:ext uri="{FF2B5EF4-FFF2-40B4-BE49-F238E27FC236}">
                <a16:creationId xmlns:a16="http://schemas.microsoft.com/office/drawing/2014/main" id="{D7EB0B42-FAC4-4BAF-A433-F88454067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295" y="635000"/>
            <a:ext cx="4341409"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76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Engineer Cert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
        <p:nvSpPr>
          <p:cNvPr id="8" name="TextBox 7">
            <a:extLst>
              <a:ext uri="{FF2B5EF4-FFF2-40B4-BE49-F238E27FC236}">
                <a16:creationId xmlns:a16="http://schemas.microsoft.com/office/drawing/2014/main" id="{C06F3BBB-9D24-CB47-B818-884549F3F9B6}"/>
              </a:ext>
            </a:extLst>
          </p:cNvPr>
          <p:cNvSpPr txBox="1"/>
          <p:nvPr/>
        </p:nvSpPr>
        <p:spPr>
          <a:xfrm>
            <a:off x="1984693" y="3996956"/>
            <a:ext cx="225650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Content</a:t>
            </a:r>
            <a:br>
              <a:rPr lang="en-US" sz="1600" dirty="0"/>
            </a:br>
            <a:r>
              <a:rPr lang="en-US" sz="1600" dirty="0"/>
              <a:t>knowledge</a:t>
            </a:r>
          </a:p>
        </p:txBody>
      </p:sp>
      <p:sp>
        <p:nvSpPr>
          <p:cNvPr id="9" name="TextBox 8">
            <a:extLst>
              <a:ext uri="{FF2B5EF4-FFF2-40B4-BE49-F238E27FC236}">
                <a16:creationId xmlns:a16="http://schemas.microsoft.com/office/drawing/2014/main" id="{1ED091DA-7DFF-574F-8E26-4C6925BE05D4}"/>
              </a:ext>
            </a:extLst>
          </p:cNvPr>
          <p:cNvSpPr txBox="1"/>
          <p:nvPr/>
        </p:nvSpPr>
        <p:spPr>
          <a:xfrm>
            <a:off x="3554290" y="4504912"/>
            <a:ext cx="187927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Practical</a:t>
            </a:r>
            <a:br>
              <a:rPr lang="en-US" sz="1600" dirty="0"/>
            </a:br>
            <a:r>
              <a:rPr lang="en-US" sz="1600" dirty="0"/>
              <a:t>application</a:t>
            </a:r>
          </a:p>
        </p:txBody>
      </p:sp>
      <p:sp>
        <p:nvSpPr>
          <p:cNvPr id="10" name="TextBox 9">
            <a:extLst>
              <a:ext uri="{FF2B5EF4-FFF2-40B4-BE49-F238E27FC236}">
                <a16:creationId xmlns:a16="http://schemas.microsoft.com/office/drawing/2014/main" id="{6F166F87-8DC2-C744-81A9-472E4E2FCD5E}"/>
              </a:ext>
            </a:extLst>
          </p:cNvPr>
          <p:cNvSpPr txBox="1"/>
          <p:nvPr/>
        </p:nvSpPr>
        <p:spPr>
          <a:xfrm>
            <a:off x="5057050" y="3971431"/>
            <a:ext cx="1879280"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Test-taking</a:t>
            </a:r>
            <a:br>
              <a:rPr lang="en-US" sz="1600" dirty="0"/>
            </a:br>
            <a:r>
              <a:rPr lang="en-US" sz="1600" dirty="0"/>
              <a:t>skills</a:t>
            </a:r>
          </a:p>
        </p:txBody>
      </p:sp>
      <p:pic>
        <p:nvPicPr>
          <p:cNvPr id="11" name="Picture 10">
            <a:extLst>
              <a:ext uri="{FF2B5EF4-FFF2-40B4-BE49-F238E27FC236}">
                <a16:creationId xmlns:a16="http://schemas.microsoft.com/office/drawing/2014/main" id="{A24837C9-4C77-EC4D-A6BF-B654A9714B2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00541" y="879681"/>
            <a:ext cx="3449130" cy="3737207"/>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2502904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a:p>
            <a:r>
              <a:rPr lang="en-US" dirty="0"/>
              <a:t>Exam DP-203 strategy</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Synapse</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a:t>
            </a:r>
          </a:p>
          <a:p>
            <a:r>
              <a:rPr lang="en-US" dirty="0"/>
              <a:t>Monitor and optimize data</a:t>
            </a:r>
          </a:p>
          <a:p>
            <a:r>
              <a:rPr lang="en-US" dirty="0"/>
              <a:t>Exam DP-203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 instead of group chat, please</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278252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969850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460761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680392"/>
            <a:ext cx="5071708" cy="3921296"/>
          </a:xfrm>
          <a:prstGeom prst="rect">
            <a:avLst/>
          </a:prstGeom>
        </p:spPr>
      </p:pic>
    </p:spTree>
    <p:extLst>
      <p:ext uri="{BB962C8B-B14F-4D97-AF65-F5344CB8AC3E}">
        <p14:creationId xmlns:p14="http://schemas.microsoft.com/office/powerpoint/2010/main" val="3401580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5445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935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9280</TotalTime>
  <Words>3277</Words>
  <Application>Microsoft Office PowerPoint</Application>
  <PresentationFormat>On-screen Show (16:9)</PresentationFormat>
  <Paragraphs>603</Paragraphs>
  <Slides>105</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Arial</vt:lpstr>
      <vt:lpstr>Calibri</vt:lpstr>
      <vt:lpstr>Gotham Medium</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Day 1 of 2 Agenda</vt:lpstr>
      <vt:lpstr>Day 2 of 2 Agenda</vt:lpstr>
      <vt:lpstr>Course Materials</vt:lpstr>
      <vt:lpstr>A Different Kind of Training</vt:lpstr>
      <vt:lpstr>Session Recordings</vt:lpstr>
      <vt:lpstr>Session Recordings</vt:lpstr>
      <vt:lpstr>Session Recordings</vt:lpstr>
      <vt:lpstr>Session Recordings</vt:lpstr>
      <vt:lpstr>Data Engineer Cert Changes in 2021</vt:lpstr>
      <vt:lpstr>Data Engineer Cert Changes in 2021</vt:lpstr>
      <vt:lpstr>What is an Azure Data Engineer?</vt:lpstr>
      <vt:lpstr>Azure Data Fundamentals</vt:lpstr>
      <vt:lpstr>Azure Data Scientist Associate</vt:lpstr>
      <vt:lpstr>Azure Data Analyst Associate</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Synapse</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Azure SQL Database Firewall Rules</vt:lpstr>
      <vt:lpstr>Azure Databricks</vt:lpstr>
      <vt:lpstr>Azure Databricks</vt:lpstr>
      <vt:lpstr>Lambda Architecture</vt:lpstr>
      <vt:lpstr>Kappa Architecture</vt:lpstr>
      <vt:lpstr>Lambda Architecture with Databricks</vt:lpstr>
      <vt:lpstr>Kappa Architecture with Databricks</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Network security</vt:lpstr>
      <vt:lpstr>Identity and access</vt:lpstr>
      <vt:lpstr>Encryption</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200</cp:revision>
  <dcterms:created xsi:type="dcterms:W3CDTF">2015-09-28T19:52:00Z</dcterms:created>
  <dcterms:modified xsi:type="dcterms:W3CDTF">2021-08-08T16:45:39Z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